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7" r:id="rId2"/>
    <p:sldId id="256" r:id="rId3"/>
    <p:sldId id="268" r:id="rId4"/>
    <p:sldId id="267" r:id="rId5"/>
    <p:sldId id="269" r:id="rId6"/>
    <p:sldId id="278" r:id="rId7"/>
    <p:sldId id="276" r:id="rId8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392"/>
    <p:restoredTop sz="94008"/>
  </p:normalViewPr>
  <p:slideViewPr>
    <p:cSldViewPr snapToGrid="0" snapToObjects="1">
      <p:cViewPr varScale="1">
        <p:scale>
          <a:sx n="123" d="100"/>
          <a:sy n="123" d="100"/>
        </p:scale>
        <p:origin x="124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9626215-9ED3-114F-ACCE-F71D5A7FB8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A858C2-5B5B-B04B-AAB7-AB8322B77D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9FA6E0B-50B8-AB4C-802F-74889BD25156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D14BF7-E1CA-B342-B331-44301776AD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71094C-477F-8548-9030-EB4C4A5599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9F6BC7C6-6DB9-6C41-8476-7DD4687C62AB}" type="slidenum">
              <a:rPr lang="en-US" altLang="de-DE"/>
              <a:pPr/>
              <a:t>‹#›</a:t>
            </a:fld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6CDEAD0-8F3E-DC4B-864C-551440ACDE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2D845E-BCB4-F844-8080-825ED64D1F4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A06ADF1-1707-B14B-9709-60158D6FCE16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00C168E-0AD0-854A-AAB4-6C06BCF570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DE09799-6F6B-0240-985E-9AB9D8983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878946-C73D-2740-AC39-A6C8206562F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D92AE9-08A2-9C41-A5FE-66277FE679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1023588B-6AC5-5E43-AEB0-EA10CE9A5C83}" type="slidenum">
              <a:rPr lang="en-US" altLang="de-DE"/>
              <a:pPr/>
              <a:t>‹#›</a:t>
            </a:fld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ncemag.org/news/2020/01/mining-coronavirus-genomes-clues-outbreak-s-origins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>
            <a:extLst>
              <a:ext uri="{FF2B5EF4-FFF2-40B4-BE49-F238E27FC236}">
                <a16:creationId xmlns:a16="http://schemas.microsoft.com/office/drawing/2014/main" id="{A0E74965-32FD-B749-872B-BF57818323C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6" name="Notes Placeholder 2">
            <a:extLst>
              <a:ext uri="{FF2B5EF4-FFF2-40B4-BE49-F238E27FC236}">
                <a16:creationId xmlns:a16="http://schemas.microsoft.com/office/drawing/2014/main" id="{258DFABE-97CB-2440-9B69-53AEF94958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Tree is from Ernst Haeckel, 1879</a:t>
            </a:r>
          </a:p>
        </p:txBody>
      </p:sp>
      <p:sp>
        <p:nvSpPr>
          <p:cNvPr id="16387" name="Slide Number Placeholder 3">
            <a:extLst>
              <a:ext uri="{FF2B5EF4-FFF2-40B4-BE49-F238E27FC236}">
                <a16:creationId xmlns:a16="http://schemas.microsoft.com/office/drawing/2014/main" id="{A52AA5C7-062E-1D4B-BB22-BA2EB33E2DC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fld id="{546C19D4-113C-5C4E-A5AD-70EFD4036CEB}" type="slidenum">
              <a:rPr lang="en-US" altLang="de-DE"/>
              <a:pPr/>
              <a:t>1</a:t>
            </a:fld>
            <a:endParaRPr lang="en-US" alt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https://www.sciencemag.org/news/2020/01/mining-coronavirus-genomes-clues-outbreak-s-origins#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23588B-6AC5-5E43-AEB0-EA10CE9A5C83}" type="slidenum">
              <a:rPr lang="en-US" altLang="de-DE" smtClean="0"/>
              <a:pPr/>
              <a:t>2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872524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27D08-8069-3C49-BBE8-63C327347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D1A98B-F970-9748-A428-23EB57465603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D3D0E-2E57-364B-9244-42C642E0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8D504-79A9-924D-8333-85EE04E28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96078DE-295A-4447-93F9-0E896C937905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12950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ECF74-5148-A54F-8C22-8D764205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07B6FD-2D6A-2640-A3AB-0DFDF6445791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BDB81-787E-6941-B0FD-B2044F6DE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40FDF-4BC9-EF4C-841C-267543452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AD121C-A09B-744C-BBDF-DC2A987E72FC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270917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381CD-054B-A241-B401-3A13DCA49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313002-B1EC-BB45-8E27-5CFC853302CF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EB9A2-E550-3F42-8E8E-CD3C9B145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FBB31-D740-BB4C-986D-15F62BBBE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8A38B6-AF30-9C47-A076-4B58F506048A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837406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61039-A405-7746-BF07-EB596EFFD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3A0C39-655B-C940-AB9A-110EA3403AFE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1A292-C211-7947-B891-F2F270C44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2E42B-9B0C-204D-A3F6-B3C06D103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1F2D3D-3C9F-9644-B202-DB6E6EF38E2F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080022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B5C40-0B96-9546-BDE0-550095203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96C1E9-599B-D747-A52E-BD13DCD6A766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D0260-FEAE-3749-9FD0-5D06D9663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9A0EF-DD82-2841-A3DB-5ED6873B4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AC8F96-88C7-1C42-BB0E-1162F860EA75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075854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AECA881-C35E-5546-B648-63A46B9CE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05A6F0-46B9-8E4D-AAE2-BB18FF6D3CC4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0B66266-F4D8-1C45-8B52-530275D3A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1CC214C-DBBF-CE4E-8807-A38BB4B91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74C45C-A287-A84C-A96B-ACE826CD43EC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504219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C754C7F-219B-DB43-BE14-EB03DFD11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7D4692-36E8-F64D-BB1A-7C0C6E90E410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038E534-D4A2-9646-8FE3-D20E2BF0B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F7CBBCD-D2FB-2B4A-943F-486C0285D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7C5C00-EFCC-AB4E-84A2-07A4F0C7114B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34905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1B534D1-16A6-5440-804A-A3B08617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35B530-F863-CF43-A17B-5B7389D7ED45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F47D7B5-32FD-9746-96FF-64058F47D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950B3C9-C719-9E4E-9D03-8E52BDA0F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990BB6-6D9E-9544-8308-ADDE8A337448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96638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BE6777C-F649-FB45-A594-94C677951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0BF4A8-F42C-234C-8897-FE4BB8F81177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DFC6CC3-1CB2-EC42-AB25-49255D689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D9BDAF0-C7C5-E243-B790-DDF1DCC74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7C1F06B-039A-674F-B628-0E4050C5812B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140325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F18485D-1B45-0149-919E-7800BD678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F3AE69-DBAC-254F-9EB6-794E8534CBA8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138A05C-A7AD-1F45-BC6E-9E48978C3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661C1E5-0649-7742-8C7C-DE0E458BD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3CD6E05-7F9C-984A-BE5C-1FBB694B2C72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57336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131F69A-C3EC-374A-987A-A086D2C4A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8DFD4-3A21-F746-841F-2D43F46D1588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B82E5EE-43FE-4049-98AE-521BE5A11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2DC74BE-C1A1-274C-A273-0A61A7B25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736E17-2BAF-9343-9A29-6FA525840834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101249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AA5DDE96-C847-EB4B-A7F0-F2D2FC51D40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20319907-3C54-9D4D-A015-4B3E6CB4ED9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/>
              <a:t>Click to edit Master text styles</a:t>
            </a:r>
          </a:p>
          <a:p>
            <a:pPr lvl="1"/>
            <a:r>
              <a:rPr lang="en-US" altLang="de-DE"/>
              <a:t>Second level</a:t>
            </a:r>
          </a:p>
          <a:p>
            <a:pPr lvl="2"/>
            <a:r>
              <a:rPr lang="en-US" altLang="de-DE"/>
              <a:t>Third level</a:t>
            </a:r>
          </a:p>
          <a:p>
            <a:pPr lvl="3"/>
            <a:r>
              <a:rPr lang="en-US" altLang="de-DE"/>
              <a:t>Fourth level</a:t>
            </a:r>
          </a:p>
          <a:p>
            <a:pPr lvl="4"/>
            <a:r>
              <a:rPr lang="en-US" altLang="de-DE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BBF76-B775-E14D-98BB-1A1A0F221E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2C2F819-9160-CB41-AA89-C22308783191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E3C2-7B5E-F548-998C-7BE7CFFE6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30275-09B6-EC42-89F3-FB243163BE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8F1BC034-581A-3A41-BD0C-1693D65BE2FC}" type="slidenum">
              <a:rPr lang="en-US" altLang="de-DE"/>
              <a:pPr/>
              <a:t>‹#›</a:t>
            </a:fld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2.m4a"/><Relationship Id="rId7" Type="http://schemas.openxmlformats.org/officeDocument/2006/relationships/image" Target="../media/image4.jp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Box 3">
            <a:extLst>
              <a:ext uri="{FF2B5EF4-FFF2-40B4-BE49-F238E27FC236}">
                <a16:creationId xmlns:a16="http://schemas.microsoft.com/office/drawing/2014/main" id="{3A539DDF-1ECC-4749-9CDC-910A0BC204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3425" y="411163"/>
            <a:ext cx="3414713" cy="206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b="1"/>
              <a:t>Phylogeny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b="1"/>
              <a:t>Reconstruction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de-DE" b="1"/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/>
              <a:t>- a quick overview -</a:t>
            </a:r>
          </a:p>
        </p:txBody>
      </p:sp>
      <p:pic>
        <p:nvPicPr>
          <p:cNvPr id="15362" name="Picture 1">
            <a:extLst>
              <a:ext uri="{FF2B5EF4-FFF2-40B4-BE49-F238E27FC236}">
                <a16:creationId xmlns:a16="http://schemas.microsoft.com/office/drawing/2014/main" id="{9CF738DC-8478-9746-850A-65C3718B0F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1713" y="0"/>
            <a:ext cx="4359275" cy="690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C25664A-A547-ED43-A9CC-1D61C6458A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763"/>
    </mc:Choice>
    <mc:Fallback xmlns="">
      <p:transition spd="slow" advTm="597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extBox 3">
            <a:extLst>
              <a:ext uri="{FF2B5EF4-FFF2-40B4-BE49-F238E27FC236}">
                <a16:creationId xmlns:a16="http://schemas.microsoft.com/office/drawing/2014/main" id="{8154F35D-555C-CB4D-ADB9-650B09E138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1975" y="225425"/>
            <a:ext cx="546576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b="1"/>
              <a:t>Some iconic phylogenetic trees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C4858B0-2071-D846-AFBA-EB271ADEAA18}"/>
              </a:ext>
            </a:extLst>
          </p:cNvPr>
          <p:cNvGrpSpPr>
            <a:grpSpLocks/>
          </p:cNvGrpSpPr>
          <p:nvPr/>
        </p:nvGrpSpPr>
        <p:grpSpPr bwMode="auto">
          <a:xfrm>
            <a:off x="0" y="1371600"/>
            <a:ext cx="5189538" cy="5148263"/>
            <a:chOff x="0" y="1372075"/>
            <a:chExt cx="5189842" cy="5147651"/>
          </a:xfrm>
        </p:grpSpPr>
        <p:pic>
          <p:nvPicPr>
            <p:cNvPr id="17414" name="Picture 1" descr="Crop-DarwinArchive_1837_NotebookB_CUL-DAR121.-_038.png">
              <a:extLst>
                <a:ext uri="{FF2B5EF4-FFF2-40B4-BE49-F238E27FC236}">
                  <a16:creationId xmlns:a16="http://schemas.microsoft.com/office/drawing/2014/main" id="{33EA0BA6-54EE-3243-B666-4C45CAEE20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1372075"/>
              <a:ext cx="5189842" cy="474141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5" name="TextBox 3">
              <a:extLst>
                <a:ext uri="{FF2B5EF4-FFF2-40B4-BE49-F238E27FC236}">
                  <a16:creationId xmlns:a16="http://schemas.microsoft.com/office/drawing/2014/main" id="{671483DF-8296-3B45-99F5-F30FE4162BA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293" y="6119616"/>
              <a:ext cx="401446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000"/>
                <a:t>Charles Darwin, </a:t>
              </a:r>
              <a:r>
                <a:rPr lang="en-US" altLang="de-DE" sz="2000" i="1"/>
                <a:t>personal notebook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4DC416C-4E06-3D44-871F-8AA982CA3294}"/>
              </a:ext>
            </a:extLst>
          </p:cNvPr>
          <p:cNvGrpSpPr/>
          <p:nvPr/>
        </p:nvGrpSpPr>
        <p:grpSpPr>
          <a:xfrm>
            <a:off x="5189538" y="1015232"/>
            <a:ext cx="3601171" cy="5686062"/>
            <a:chOff x="5189538" y="1015232"/>
            <a:chExt cx="3601171" cy="568606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B3FABAF-03C3-D64E-892F-CB4FD8E3C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89538" y="1015232"/>
              <a:ext cx="3457004" cy="4979355"/>
            </a:xfrm>
            <a:prstGeom prst="rect">
              <a:avLst/>
            </a:prstGeom>
          </p:spPr>
        </p:pic>
        <p:sp>
          <p:nvSpPr>
            <p:cNvPr id="17413" name="TextBox 3">
              <a:extLst>
                <a:ext uri="{FF2B5EF4-FFF2-40B4-BE49-F238E27FC236}">
                  <a16:creationId xmlns:a16="http://schemas.microsoft.com/office/drawing/2014/main" id="{092D9493-FD0C-7049-B9B9-77C95083D7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29386" y="5685631"/>
              <a:ext cx="2615524" cy="1015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000" dirty="0"/>
                <a:t>COVID-19 Coronavirus, 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000" dirty="0"/>
                <a:t>and closely related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000" dirty="0"/>
                <a:t>animal viruses.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2C76EBB-83E9-924C-AB89-9588BCDD5397}"/>
                </a:ext>
              </a:extLst>
            </p:cNvPr>
            <p:cNvSpPr/>
            <p:nvPr/>
          </p:nvSpPr>
          <p:spPr>
            <a:xfrm>
              <a:off x="8094518" y="2940627"/>
              <a:ext cx="696191" cy="2597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H"/>
            </a:p>
          </p:txBody>
        </p:sp>
      </p:grp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F4BAFC0-2895-0C42-854F-4D91BF33C93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759"/>
    </mc:Choice>
    <mc:Fallback xmlns="">
      <p:transition spd="slow" advTm="78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extBox 3">
            <a:extLst>
              <a:ext uri="{FF2B5EF4-FFF2-40B4-BE49-F238E27FC236}">
                <a16:creationId xmlns:a16="http://schemas.microsoft.com/office/drawing/2014/main" id="{A554D99F-E3E9-C14D-93D7-2D2147548D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31975" y="225425"/>
            <a:ext cx="546576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b="1"/>
              <a:t>Some iconic phylogenetic trees</a:t>
            </a:r>
          </a:p>
        </p:txBody>
      </p:sp>
      <p:pic>
        <p:nvPicPr>
          <p:cNvPr id="18434" name="Picture 4">
            <a:extLst>
              <a:ext uri="{FF2B5EF4-FFF2-40B4-BE49-F238E27FC236}">
                <a16:creationId xmlns:a16="http://schemas.microsoft.com/office/drawing/2014/main" id="{B888EB89-C289-4F4C-9B18-F6B8F05502F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150" y="1444625"/>
            <a:ext cx="7015163" cy="4106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5" name="TextBox 6">
            <a:extLst>
              <a:ext uri="{FF2B5EF4-FFF2-40B4-BE49-F238E27FC236}">
                <a16:creationId xmlns:a16="http://schemas.microsoft.com/office/drawing/2014/main" id="{3EE41CC8-77E0-804A-8D84-82392AD2CF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9725" y="5802313"/>
            <a:ext cx="63182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 sz="2400"/>
              <a:t>current, conventional version of the </a:t>
            </a:r>
            <a:r>
              <a:rPr lang="en-US" altLang="en-US" sz="2400"/>
              <a:t>‘</a:t>
            </a:r>
            <a:r>
              <a:rPr lang="en-US" altLang="de-DE" sz="2400"/>
              <a:t>tree of life</a:t>
            </a:r>
            <a:r>
              <a:rPr lang="en-US" altLang="en-US" sz="2400"/>
              <a:t>’</a:t>
            </a:r>
            <a:endParaRPr lang="en-US" altLang="de-DE" sz="24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091E895-418B-F845-ACEA-50B9877822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464"/>
    </mc:Choice>
    <mc:Fallback xmlns="">
      <p:transition spd="slow" advTm="494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57" name="Group 3">
            <a:extLst>
              <a:ext uri="{FF2B5EF4-FFF2-40B4-BE49-F238E27FC236}">
                <a16:creationId xmlns:a16="http://schemas.microsoft.com/office/drawing/2014/main" id="{01A9114E-A4E2-8B47-B982-67E047D6F346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8770938" cy="6858000"/>
            <a:chOff x="0" y="0"/>
            <a:chExt cx="8770324" cy="6858000"/>
          </a:xfrm>
        </p:grpSpPr>
        <p:pic>
          <p:nvPicPr>
            <p:cNvPr id="19459" name="Picture 1">
              <a:extLst>
                <a:ext uri="{FF2B5EF4-FFF2-40B4-BE49-F238E27FC236}">
                  <a16:creationId xmlns:a16="http://schemas.microsoft.com/office/drawing/2014/main" id="{7FD95AB4-7734-C240-9A09-4A734B57D07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5600" y="0"/>
              <a:ext cx="8414724" cy="6858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CA984C8-E3EB-9544-9FB2-C3DA9271ACF1}"/>
                </a:ext>
              </a:extLst>
            </p:cNvPr>
            <p:cNvSpPr/>
            <p:nvPr/>
          </p:nvSpPr>
          <p:spPr>
            <a:xfrm>
              <a:off x="0" y="0"/>
              <a:ext cx="5770159" cy="13350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</p:grpSp>
      <p:sp>
        <p:nvSpPr>
          <p:cNvPr id="19458" name="TextBox 4">
            <a:extLst>
              <a:ext uri="{FF2B5EF4-FFF2-40B4-BE49-F238E27FC236}">
                <a16:creationId xmlns:a16="http://schemas.microsoft.com/office/drawing/2014/main" id="{2DC691D2-13EF-FF4F-A1A0-9D23B9C01E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5413" y="163513"/>
            <a:ext cx="31543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 sz="2000"/>
              <a:t>an alternative view,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 sz="2000"/>
              <a:t>emphasizing some problems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E5E2F60-D6DA-AB45-A6A4-CE9C5FC578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891"/>
    </mc:Choice>
    <mc:Fallback xmlns="">
      <p:transition spd="slow" advTm="78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extBox 3">
            <a:extLst>
              <a:ext uri="{FF2B5EF4-FFF2-40B4-BE49-F238E27FC236}">
                <a16:creationId xmlns:a16="http://schemas.microsoft.com/office/drawing/2014/main" id="{D4C20150-1B19-194F-9EBE-1B49467F0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0238" y="225425"/>
            <a:ext cx="5329237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b="1"/>
              <a:t>Generating phylogenetic trees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sz="2800"/>
              <a:t>- from gene/protein sequences -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95397EF-290A-3945-91C0-E6AA2B1E5315}"/>
              </a:ext>
            </a:extLst>
          </p:cNvPr>
          <p:cNvGrpSpPr>
            <a:grpSpLocks/>
          </p:cNvGrpSpPr>
          <p:nvPr/>
        </p:nvGrpSpPr>
        <p:grpSpPr bwMode="auto">
          <a:xfrm>
            <a:off x="0" y="1981200"/>
            <a:ext cx="8994775" cy="4114800"/>
            <a:chOff x="0" y="1981200"/>
            <a:chExt cx="8994553" cy="4114800"/>
          </a:xfrm>
        </p:grpSpPr>
        <p:sp>
          <p:nvSpPr>
            <p:cNvPr id="20483" name="Rectangle 3">
              <a:extLst>
                <a:ext uri="{FF2B5EF4-FFF2-40B4-BE49-F238E27FC236}">
                  <a16:creationId xmlns:a16="http://schemas.microsoft.com/office/drawing/2014/main" id="{E42F75EA-3D02-1542-A378-3A5A66180F1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1981200"/>
              <a:ext cx="7772400" cy="4114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 marL="342900" indent="-342900"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r>
                <a:rPr lang="en-US" altLang="de-DE" u="sng"/>
                <a:t>Phenetic:</a:t>
              </a:r>
              <a:r>
                <a:rPr lang="en-US" altLang="de-DE"/>
                <a:t>  trees are constructed based on observed characteristics directly, not on evolutionary history</a:t>
              </a:r>
            </a:p>
            <a:p>
              <a:endParaRPr lang="en-US" altLang="de-DE"/>
            </a:p>
            <a:p>
              <a:r>
                <a:rPr lang="en-US" altLang="de-DE" u="sng"/>
                <a:t>Cladistic:</a:t>
              </a:r>
              <a:r>
                <a:rPr lang="en-US" altLang="de-DE"/>
                <a:t> trees are constructed based on fitting observed characteristics to some model of evolutionary history</a:t>
              </a:r>
            </a:p>
          </p:txBody>
        </p:sp>
        <p:sp>
          <p:nvSpPr>
            <p:cNvPr id="20484" name="Text Box 4">
              <a:extLst>
                <a:ext uri="{FF2B5EF4-FFF2-40B4-BE49-F238E27FC236}">
                  <a16:creationId xmlns:a16="http://schemas.microsoft.com/office/drawing/2014/main" id="{BEA03989-5793-D442-B606-D8B0758F04C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451541" y="2427288"/>
              <a:ext cx="184145" cy="5191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endParaRPr lang="de-DE" altLang="de-DE" sz="1800"/>
            </a:p>
          </p:txBody>
        </p:sp>
        <p:sp>
          <p:nvSpPr>
            <p:cNvPr id="20485" name="AutoShape 5">
              <a:extLst>
                <a:ext uri="{FF2B5EF4-FFF2-40B4-BE49-F238E27FC236}">
                  <a16:creationId xmlns:a16="http://schemas.microsoft.com/office/drawing/2014/main" id="{217F8686-F998-BD4A-88D5-C604F5EDB76D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0106" y="2133600"/>
              <a:ext cx="152396" cy="1143000"/>
            </a:xfrm>
            <a:prstGeom prst="rightBrace">
              <a:avLst>
                <a:gd name="adj1" fmla="val 62502"/>
                <a:gd name="adj2" fmla="val 50000"/>
              </a:avLst>
            </a:prstGeom>
            <a:noFill/>
            <a:ln w="38100">
              <a:solidFill>
                <a:srgbClr val="FF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de-DE" altLang="de-DE" sz="1800">
                <a:solidFill>
                  <a:srgbClr val="FF66CC"/>
                </a:solidFill>
              </a:endParaRPr>
            </a:p>
          </p:txBody>
        </p:sp>
        <p:sp>
          <p:nvSpPr>
            <p:cNvPr id="20486" name="Text Box 6">
              <a:extLst>
                <a:ext uri="{FF2B5EF4-FFF2-40B4-BE49-F238E27FC236}">
                  <a16:creationId xmlns:a16="http://schemas.microsoft.com/office/drawing/2014/main" id="{A7458073-EE49-9C4F-9384-55055249E4E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53149" y="2362200"/>
              <a:ext cx="1242981" cy="7016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de-DE" sz="2000">
                  <a:solidFill>
                    <a:srgbClr val="FF66CC"/>
                  </a:solidFill>
                </a:rPr>
                <a:t>Distance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de-DE" sz="2000">
                  <a:solidFill>
                    <a:srgbClr val="FF66CC"/>
                  </a:solidFill>
                </a:rPr>
                <a:t>methods</a:t>
              </a:r>
              <a:endParaRPr lang="en-US" altLang="de-DE" sz="1800"/>
            </a:p>
          </p:txBody>
        </p:sp>
        <p:sp>
          <p:nvSpPr>
            <p:cNvPr id="20487" name="AutoShape 7">
              <a:extLst>
                <a:ext uri="{FF2B5EF4-FFF2-40B4-BE49-F238E27FC236}">
                  <a16:creationId xmlns:a16="http://schemas.microsoft.com/office/drawing/2014/main" id="{AC595E79-7598-7043-9232-E434410CCC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2451" y="3941763"/>
              <a:ext cx="380991" cy="1981200"/>
            </a:xfrm>
            <a:prstGeom prst="rightBrace">
              <a:avLst>
                <a:gd name="adj1" fmla="val 43334"/>
                <a:gd name="adj2" fmla="val 50000"/>
              </a:avLst>
            </a:prstGeom>
            <a:noFill/>
            <a:ln w="38100">
              <a:solidFill>
                <a:srgbClr val="FF66CC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lang="de-DE" altLang="de-DE" sz="1800">
                <a:solidFill>
                  <a:srgbClr val="FF66CC"/>
                </a:solidFill>
              </a:endParaRPr>
            </a:p>
          </p:txBody>
        </p:sp>
        <p:sp>
          <p:nvSpPr>
            <p:cNvPr id="20488" name="Text Box 8">
              <a:extLst>
                <a:ext uri="{FF2B5EF4-FFF2-40B4-BE49-F238E27FC236}">
                  <a16:creationId xmlns:a16="http://schemas.microsoft.com/office/drawing/2014/main" id="{B1B59BAD-A24F-8E4A-AC9E-6D8D92C500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11865" y="4017963"/>
              <a:ext cx="1482688" cy="16160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de-DE" sz="2000">
                  <a:solidFill>
                    <a:srgbClr val="FF66CC"/>
                  </a:solidFill>
                </a:rPr>
                <a:t>Parsimony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de-DE" sz="2000">
                  <a:solidFill>
                    <a:srgbClr val="FF66CC"/>
                  </a:solidFill>
                </a:rPr>
                <a:t>and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de-DE" sz="2000">
                  <a:solidFill>
                    <a:srgbClr val="FF66CC"/>
                  </a:solidFill>
                </a:rPr>
                <a:t>Maximum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de-DE" sz="2000">
                  <a:solidFill>
                    <a:srgbClr val="FF66CC"/>
                  </a:solidFill>
                </a:rPr>
                <a:t>Likelihood</a:t>
              </a:r>
            </a:p>
            <a:p>
              <a:pPr>
                <a:spcBef>
                  <a:spcPct val="0"/>
                </a:spcBef>
                <a:buFontTx/>
                <a:buNone/>
              </a:pPr>
              <a:r>
                <a:rPr lang="en-US" altLang="de-DE" sz="2000">
                  <a:solidFill>
                    <a:srgbClr val="FF66CC"/>
                  </a:solidFill>
                </a:rPr>
                <a:t>methods</a:t>
              </a: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05988D4-BF18-6040-8A1D-D6811D2512B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114"/>
    </mc:Choice>
    <mc:Fallback xmlns="">
      <p:transition spd="slow" advTm="106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Line 2">
            <a:extLst>
              <a:ext uri="{FF2B5EF4-FFF2-40B4-BE49-F238E27FC236}">
                <a16:creationId xmlns:a16="http://schemas.microsoft.com/office/drawing/2014/main" id="{333AF660-1480-274A-B432-79ECEB7F4FF7}"/>
              </a:ext>
            </a:extLst>
          </p:cNvPr>
          <p:cNvSpPr>
            <a:spLocks noChangeShapeType="1"/>
          </p:cNvSpPr>
          <p:nvPr/>
        </p:nvSpPr>
        <p:spPr bwMode="auto">
          <a:xfrm>
            <a:off x="1295400" y="2286000"/>
            <a:ext cx="16764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H"/>
          </a:p>
        </p:txBody>
      </p:sp>
      <p:sp>
        <p:nvSpPr>
          <p:cNvPr id="21506" name="Line 4">
            <a:extLst>
              <a:ext uri="{FF2B5EF4-FFF2-40B4-BE49-F238E27FC236}">
                <a16:creationId xmlns:a16="http://schemas.microsoft.com/office/drawing/2014/main" id="{44AC2373-AC6C-F141-8F5C-53DCD4D6EADC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33400" y="1524000"/>
            <a:ext cx="7620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H"/>
          </a:p>
        </p:txBody>
      </p:sp>
      <p:sp>
        <p:nvSpPr>
          <p:cNvPr id="21507" name="Line 5">
            <a:extLst>
              <a:ext uri="{FF2B5EF4-FFF2-40B4-BE49-F238E27FC236}">
                <a16:creationId xmlns:a16="http://schemas.microsoft.com/office/drawing/2014/main" id="{9BCC1CF0-0D74-4649-978D-AD9F95489FDA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33400" y="2286000"/>
            <a:ext cx="7620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H"/>
          </a:p>
        </p:txBody>
      </p:sp>
      <p:sp>
        <p:nvSpPr>
          <p:cNvPr id="21508" name="Line 7">
            <a:extLst>
              <a:ext uri="{FF2B5EF4-FFF2-40B4-BE49-F238E27FC236}">
                <a16:creationId xmlns:a16="http://schemas.microsoft.com/office/drawing/2014/main" id="{C25B0CA3-184E-0D4A-905A-C79FF039511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971800" y="1600200"/>
            <a:ext cx="685800" cy="685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H"/>
          </a:p>
        </p:txBody>
      </p:sp>
      <p:sp>
        <p:nvSpPr>
          <p:cNvPr id="21509" name="Line 8">
            <a:extLst>
              <a:ext uri="{FF2B5EF4-FFF2-40B4-BE49-F238E27FC236}">
                <a16:creationId xmlns:a16="http://schemas.microsoft.com/office/drawing/2014/main" id="{D608965C-993C-3742-A35C-1693B92B81B8}"/>
              </a:ext>
            </a:extLst>
          </p:cNvPr>
          <p:cNvSpPr>
            <a:spLocks noChangeShapeType="1"/>
          </p:cNvSpPr>
          <p:nvPr/>
        </p:nvSpPr>
        <p:spPr bwMode="auto">
          <a:xfrm>
            <a:off x="2971800" y="2286000"/>
            <a:ext cx="6858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H"/>
          </a:p>
        </p:txBody>
      </p:sp>
      <p:sp>
        <p:nvSpPr>
          <p:cNvPr id="21510" name="Text Box 10">
            <a:extLst>
              <a:ext uri="{FF2B5EF4-FFF2-40B4-BE49-F238E27FC236}">
                <a16:creationId xmlns:a16="http://schemas.microsoft.com/office/drawing/2014/main" id="{3BEC5CAB-C0E8-A143-A716-FE4BB307F3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297180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de-DE" sz="1800"/>
              <a:t>B</a:t>
            </a:r>
          </a:p>
        </p:txBody>
      </p:sp>
      <p:sp>
        <p:nvSpPr>
          <p:cNvPr id="21511" name="Rectangle 11">
            <a:extLst>
              <a:ext uri="{FF2B5EF4-FFF2-40B4-BE49-F238E27FC236}">
                <a16:creationId xmlns:a16="http://schemas.microsoft.com/office/drawing/2014/main" id="{25DB2A40-B66C-3544-B0A5-87C5175764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66800"/>
            <a:ext cx="4048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de-DE" sz="1800"/>
              <a:t>A</a:t>
            </a:r>
          </a:p>
        </p:txBody>
      </p:sp>
      <p:sp>
        <p:nvSpPr>
          <p:cNvPr id="21512" name="Text Box 12">
            <a:extLst>
              <a:ext uri="{FF2B5EF4-FFF2-40B4-BE49-F238E27FC236}">
                <a16:creationId xmlns:a16="http://schemas.microsoft.com/office/drawing/2014/main" id="{D335B3FD-AA84-A649-9E24-DC7A312E43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1400" y="1143000"/>
            <a:ext cx="533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de-DE" sz="1800"/>
              <a:t>C</a:t>
            </a:r>
          </a:p>
        </p:txBody>
      </p:sp>
      <p:sp>
        <p:nvSpPr>
          <p:cNvPr id="21513" name="Text Box 13">
            <a:extLst>
              <a:ext uri="{FF2B5EF4-FFF2-40B4-BE49-F238E27FC236}">
                <a16:creationId xmlns:a16="http://schemas.microsoft.com/office/drawing/2014/main" id="{3E81908F-3821-9B49-B92D-C66DBB1713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2971800"/>
            <a:ext cx="38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de-DE" sz="1800"/>
              <a:t>D</a:t>
            </a:r>
          </a:p>
        </p:txBody>
      </p:sp>
      <p:sp>
        <p:nvSpPr>
          <p:cNvPr id="21514" name="Text Box 14">
            <a:extLst>
              <a:ext uri="{FF2B5EF4-FFF2-40B4-BE49-F238E27FC236}">
                <a16:creationId xmlns:a16="http://schemas.microsoft.com/office/drawing/2014/main" id="{1F184E65-C55D-CF4E-A7E3-17E0B81113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381000"/>
            <a:ext cx="33528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de-DE" b="1"/>
              <a:t>    Unrooted tree</a:t>
            </a:r>
          </a:p>
        </p:txBody>
      </p:sp>
      <p:sp>
        <p:nvSpPr>
          <p:cNvPr id="21515" name="Text Box 213">
            <a:extLst>
              <a:ext uri="{FF2B5EF4-FFF2-40B4-BE49-F238E27FC236}">
                <a16:creationId xmlns:a16="http://schemas.microsoft.com/office/drawing/2014/main" id="{7986DBD5-D9F7-804B-B71F-1956D391CA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457200"/>
            <a:ext cx="4876800" cy="6726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914400" indent="-4572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371600" indent="-4572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828800" indent="-4572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286000" indent="-4572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743200" indent="-4572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3200400" indent="-4572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657600" indent="-4572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4114800" indent="-4572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de-DE" sz="2400" b="1">
                <a:latin typeface="Times New Roman" panose="02020603050405020304" pitchFamily="18" charset="0"/>
              </a:rPr>
              <a:t>M    Rooted tree       UnRooted Tree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de-DE" sz="2400">
                <a:latin typeface="Times New Roman" panose="02020603050405020304" pitchFamily="18" charset="0"/>
              </a:rPr>
              <a:t>       </a:t>
            </a:r>
            <a:r>
              <a:rPr lang="en-US" altLang="de-DE" b="1">
                <a:latin typeface="Times New Roman" panose="02020603050405020304" pitchFamily="18" charset="0"/>
              </a:rPr>
              <a:t>(2m-3)! / 2</a:t>
            </a:r>
            <a:r>
              <a:rPr lang="en-US" altLang="de-DE" b="1" baseline="30000">
                <a:latin typeface="Times New Roman" panose="02020603050405020304" pitchFamily="18" charset="0"/>
              </a:rPr>
              <a:t>m-2</a:t>
            </a:r>
            <a:r>
              <a:rPr lang="en-US" altLang="de-DE" b="1">
                <a:latin typeface="Times New Roman" panose="02020603050405020304" pitchFamily="18" charset="0"/>
              </a:rPr>
              <a:t>(m-2)!</a:t>
            </a:r>
            <a:r>
              <a:rPr lang="en-US" altLang="de-DE" sz="2400">
                <a:latin typeface="Times New Roman" panose="02020603050405020304" pitchFamily="18" charset="0"/>
              </a:rPr>
              <a:t>    </a:t>
            </a:r>
            <a:r>
              <a:rPr lang="en-US" altLang="de-DE" b="1">
                <a:latin typeface="Times New Roman" panose="02020603050405020304" pitchFamily="18" charset="0"/>
              </a:rPr>
              <a:t>(2m-5)! / 2</a:t>
            </a:r>
            <a:r>
              <a:rPr lang="en-US" altLang="de-DE" b="1" baseline="30000">
                <a:latin typeface="Times New Roman" panose="02020603050405020304" pitchFamily="18" charset="0"/>
              </a:rPr>
              <a:t>m-3</a:t>
            </a:r>
            <a:r>
              <a:rPr lang="en-US" altLang="de-DE" b="1">
                <a:latin typeface="Times New Roman" panose="02020603050405020304" pitchFamily="18" charset="0"/>
              </a:rPr>
              <a:t>(m-3)!</a:t>
            </a:r>
            <a:r>
              <a:rPr lang="en-US" altLang="de-DE" sz="1600">
                <a:latin typeface="Times New Roman" panose="02020603050405020304" pitchFamily="18" charset="0"/>
              </a:rPr>
              <a:t> 	</a:t>
            </a:r>
            <a:endParaRPr lang="en-US" altLang="de-DE" sz="2400">
              <a:latin typeface="Times New Roman" panose="02020603050405020304" pitchFamily="18" charset="0"/>
            </a:endParaRPr>
          </a:p>
          <a:p>
            <a:pPr eaLnBrk="1" hangingPunct="1">
              <a:spcBef>
                <a:spcPct val="50000"/>
              </a:spcBef>
              <a:buFontTx/>
              <a:buAutoNum type="arabicPlain" startAt="2"/>
            </a:pPr>
            <a:r>
              <a:rPr lang="en-US" altLang="de-DE" sz="2400">
                <a:latin typeface="Times New Roman" panose="02020603050405020304" pitchFamily="18" charset="0"/>
              </a:rPr>
              <a:t>                    1                          1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de-DE" sz="2400">
                <a:latin typeface="Times New Roman" panose="02020603050405020304" pitchFamily="18" charset="0"/>
              </a:rPr>
              <a:t>3                        3                          1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de-DE" sz="2400">
                <a:latin typeface="Times New Roman" panose="02020603050405020304" pitchFamily="18" charset="0"/>
              </a:rPr>
              <a:t>4                      15                          3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de-DE" sz="2400">
                <a:latin typeface="Times New Roman" panose="02020603050405020304" pitchFamily="18" charset="0"/>
              </a:rPr>
              <a:t>5                    105                        15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de-DE" sz="2400">
                <a:latin typeface="Times New Roman" panose="02020603050405020304" pitchFamily="18" charset="0"/>
              </a:rPr>
              <a:t>6                    945                      105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de-DE" sz="2400">
                <a:latin typeface="Times New Roman" panose="02020603050405020304" pitchFamily="18" charset="0"/>
              </a:rPr>
              <a:t>7                 10395                     945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de-DE" sz="2400">
                <a:latin typeface="Times New Roman" panose="02020603050405020304" pitchFamily="18" charset="0"/>
              </a:rPr>
              <a:t>8               135135                 10395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de-DE" sz="2400">
                <a:latin typeface="Times New Roman" panose="02020603050405020304" pitchFamily="18" charset="0"/>
              </a:rPr>
              <a:t>9             2027025               135135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de-DE" sz="2400">
                <a:latin typeface="Times New Roman" panose="02020603050405020304" pitchFamily="18" charset="0"/>
              </a:rPr>
              <a:t>10          34459425            2027025</a:t>
            </a:r>
          </a:p>
          <a:p>
            <a:pPr eaLnBrk="1" hangingPunct="1">
              <a:spcBef>
                <a:spcPct val="50000"/>
              </a:spcBef>
            </a:pPr>
            <a:endParaRPr lang="en-US" altLang="de-DE" sz="2400">
              <a:latin typeface="Times New Roman" panose="02020603050405020304" pitchFamily="18" charset="0"/>
            </a:endParaRPr>
          </a:p>
        </p:txBody>
      </p:sp>
      <p:sp>
        <p:nvSpPr>
          <p:cNvPr id="21516" name="Line 216">
            <a:extLst>
              <a:ext uri="{FF2B5EF4-FFF2-40B4-BE49-F238E27FC236}">
                <a16:creationId xmlns:a16="http://schemas.microsoft.com/office/drawing/2014/main" id="{3670DA53-1F84-004A-8227-61D74A6DC204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3400" y="1524000"/>
            <a:ext cx="4800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H"/>
          </a:p>
        </p:txBody>
      </p:sp>
      <p:sp>
        <p:nvSpPr>
          <p:cNvPr id="21517" name="Line 217">
            <a:extLst>
              <a:ext uri="{FF2B5EF4-FFF2-40B4-BE49-F238E27FC236}">
                <a16:creationId xmlns:a16="http://schemas.microsoft.com/office/drawing/2014/main" id="{8FE91CCF-C63F-494D-BB0E-6E1A8E4D8B2E}"/>
              </a:ext>
            </a:extLst>
          </p:cNvPr>
          <p:cNvSpPr>
            <a:spLocks noChangeShapeType="1"/>
          </p:cNvSpPr>
          <p:nvPr/>
        </p:nvSpPr>
        <p:spPr bwMode="auto">
          <a:xfrm>
            <a:off x="4267200" y="381000"/>
            <a:ext cx="48768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H"/>
          </a:p>
        </p:txBody>
      </p:sp>
      <p:sp>
        <p:nvSpPr>
          <p:cNvPr id="21518" name="Text Box 218">
            <a:extLst>
              <a:ext uri="{FF2B5EF4-FFF2-40B4-BE49-F238E27FC236}">
                <a16:creationId xmlns:a16="http://schemas.microsoft.com/office/drawing/2014/main" id="{5035BBF6-2485-CE4A-8708-3BA4B4F15F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0"/>
            <a:ext cx="4572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de-DE" sz="1800" b="1"/>
              <a:t>  Numer of topologies for m taxa</a:t>
            </a:r>
          </a:p>
        </p:txBody>
      </p:sp>
      <p:sp>
        <p:nvSpPr>
          <p:cNvPr id="21519" name="Text Box 219">
            <a:extLst>
              <a:ext uri="{FF2B5EF4-FFF2-40B4-BE49-F238E27FC236}">
                <a16:creationId xmlns:a16="http://schemas.microsoft.com/office/drawing/2014/main" id="{FBB15E89-DD71-1E43-A7D1-3269F007B6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3429000"/>
            <a:ext cx="4191000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de-DE" sz="1800"/>
              <a:t>            </a:t>
            </a:r>
            <a:r>
              <a:rPr lang="en-US" altLang="de-DE" b="1"/>
              <a:t>Rooted Tree</a:t>
            </a:r>
          </a:p>
        </p:txBody>
      </p:sp>
      <p:sp>
        <p:nvSpPr>
          <p:cNvPr id="21520" name="Line 220">
            <a:extLst>
              <a:ext uri="{FF2B5EF4-FFF2-40B4-BE49-F238E27FC236}">
                <a16:creationId xmlns:a16="http://schemas.microsoft.com/office/drawing/2014/main" id="{505F8D99-BA58-FF41-B366-9C821EA2B1AB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28600" y="4114800"/>
            <a:ext cx="1676400" cy="1981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H"/>
          </a:p>
        </p:txBody>
      </p:sp>
      <p:sp>
        <p:nvSpPr>
          <p:cNvPr id="21521" name="Line 222">
            <a:extLst>
              <a:ext uri="{FF2B5EF4-FFF2-40B4-BE49-F238E27FC236}">
                <a16:creationId xmlns:a16="http://schemas.microsoft.com/office/drawing/2014/main" id="{B392E642-ADE8-4546-8E11-FF7EC86FE541}"/>
              </a:ext>
            </a:extLst>
          </p:cNvPr>
          <p:cNvSpPr>
            <a:spLocks noChangeShapeType="1"/>
          </p:cNvSpPr>
          <p:nvPr/>
        </p:nvSpPr>
        <p:spPr bwMode="auto">
          <a:xfrm>
            <a:off x="1905000" y="4114800"/>
            <a:ext cx="1828800" cy="1981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H"/>
          </a:p>
        </p:txBody>
      </p:sp>
      <p:sp>
        <p:nvSpPr>
          <p:cNvPr id="21522" name="Line 223">
            <a:extLst>
              <a:ext uri="{FF2B5EF4-FFF2-40B4-BE49-F238E27FC236}">
                <a16:creationId xmlns:a16="http://schemas.microsoft.com/office/drawing/2014/main" id="{2AE723D0-061D-0249-BBDD-D0EE45ECBFFC}"/>
              </a:ext>
            </a:extLst>
          </p:cNvPr>
          <p:cNvSpPr>
            <a:spLocks noChangeShapeType="1"/>
          </p:cNvSpPr>
          <p:nvPr/>
        </p:nvSpPr>
        <p:spPr bwMode="auto">
          <a:xfrm>
            <a:off x="914400" y="5334000"/>
            <a:ext cx="6096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H"/>
          </a:p>
        </p:txBody>
      </p:sp>
      <p:sp>
        <p:nvSpPr>
          <p:cNvPr id="21523" name="Line 224">
            <a:extLst>
              <a:ext uri="{FF2B5EF4-FFF2-40B4-BE49-F238E27FC236}">
                <a16:creationId xmlns:a16="http://schemas.microsoft.com/office/drawing/2014/main" id="{3540E380-FED9-DF47-9B8F-7797A82BFF1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2438400" y="5334000"/>
            <a:ext cx="609600" cy="7620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CH"/>
          </a:p>
        </p:txBody>
      </p:sp>
      <p:sp>
        <p:nvSpPr>
          <p:cNvPr id="21524" name="Text Box 225">
            <a:extLst>
              <a:ext uri="{FF2B5EF4-FFF2-40B4-BE49-F238E27FC236}">
                <a16:creationId xmlns:a16="http://schemas.microsoft.com/office/drawing/2014/main" id="{1701D69E-815E-0749-BE3A-F9789AD7A8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4267200"/>
            <a:ext cx="533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de-DE" sz="1800"/>
              <a:t>O</a:t>
            </a:r>
          </a:p>
        </p:txBody>
      </p:sp>
      <p:sp>
        <p:nvSpPr>
          <p:cNvPr id="21525" name="Text Box 226">
            <a:extLst>
              <a:ext uri="{FF2B5EF4-FFF2-40B4-BE49-F238E27FC236}">
                <a16:creationId xmlns:a16="http://schemas.microsoft.com/office/drawing/2014/main" id="{9D12571D-A9FC-FE4E-8E06-FA3266E1FE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096000"/>
            <a:ext cx="9144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de-DE" sz="1800"/>
              <a:t>A</a:t>
            </a:r>
          </a:p>
        </p:txBody>
      </p:sp>
      <p:sp>
        <p:nvSpPr>
          <p:cNvPr id="21526" name="Text Box 227">
            <a:extLst>
              <a:ext uri="{FF2B5EF4-FFF2-40B4-BE49-F238E27FC236}">
                <a16:creationId xmlns:a16="http://schemas.microsoft.com/office/drawing/2014/main" id="{AA125210-53D4-9649-8109-73BAF83D4E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47800" y="6096000"/>
            <a:ext cx="609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de-DE" sz="1800"/>
              <a:t>B</a:t>
            </a:r>
          </a:p>
        </p:txBody>
      </p:sp>
      <p:sp>
        <p:nvSpPr>
          <p:cNvPr id="21527" name="Text Box 228">
            <a:extLst>
              <a:ext uri="{FF2B5EF4-FFF2-40B4-BE49-F238E27FC236}">
                <a16:creationId xmlns:a16="http://schemas.microsoft.com/office/drawing/2014/main" id="{88730A7F-670E-6B41-82E8-76EC612199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6096000"/>
            <a:ext cx="685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de-DE" sz="1800"/>
              <a:t>C</a:t>
            </a:r>
          </a:p>
        </p:txBody>
      </p:sp>
      <p:sp>
        <p:nvSpPr>
          <p:cNvPr id="21528" name="Text Box 229">
            <a:extLst>
              <a:ext uri="{FF2B5EF4-FFF2-40B4-BE49-F238E27FC236}">
                <a16:creationId xmlns:a16="http://schemas.microsoft.com/office/drawing/2014/main" id="{E7FAA882-360B-7342-8160-9DD540961A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57600" y="6096000"/>
            <a:ext cx="381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50000"/>
              </a:spcBef>
              <a:buFontTx/>
              <a:buNone/>
            </a:pPr>
            <a:r>
              <a:rPr lang="en-US" altLang="de-DE" sz="1800"/>
              <a:t>D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0476574-F42E-3141-ADED-290CF1BCB7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350"/>
    </mc:Choice>
    <mc:Fallback xmlns="">
      <p:transition spd="slow" advTm="127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extBox 3">
            <a:extLst>
              <a:ext uri="{FF2B5EF4-FFF2-40B4-BE49-F238E27FC236}">
                <a16:creationId xmlns:a16="http://schemas.microsoft.com/office/drawing/2014/main" id="{0D5B09E5-1156-6641-98CE-A7001BA51C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6525" y="225425"/>
            <a:ext cx="377666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b="1"/>
              <a:t>Which genes to use ?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C08029F-CE98-CE4C-8324-6B8E669167D3}"/>
              </a:ext>
            </a:extLst>
          </p:cNvPr>
          <p:cNvGrpSpPr>
            <a:grpSpLocks/>
          </p:cNvGrpSpPr>
          <p:nvPr/>
        </p:nvGrpSpPr>
        <p:grpSpPr bwMode="auto">
          <a:xfrm>
            <a:off x="177800" y="4630738"/>
            <a:ext cx="8802688" cy="2043112"/>
            <a:chOff x="178553" y="4631305"/>
            <a:chExt cx="8801227" cy="204306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399D5B7-F79B-1C4E-9194-60B3A93E8790}"/>
                </a:ext>
              </a:extLst>
            </p:cNvPr>
            <p:cNvSpPr/>
            <p:nvPr/>
          </p:nvSpPr>
          <p:spPr>
            <a:xfrm>
              <a:off x="5992601" y="5447262"/>
              <a:ext cx="2987179" cy="925492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pic>
          <p:nvPicPr>
            <p:cNvPr id="22535" name="Picture 1">
              <a:extLst>
                <a:ext uri="{FF2B5EF4-FFF2-40B4-BE49-F238E27FC236}">
                  <a16:creationId xmlns:a16="http://schemas.microsoft.com/office/drawing/2014/main" id="{3074AF64-D343-7541-B0FE-D9F0BFD20BF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8553" y="4631305"/>
              <a:ext cx="2035307" cy="19131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536" name="TextBox 11">
              <a:extLst>
                <a:ext uri="{FF2B5EF4-FFF2-40B4-BE49-F238E27FC236}">
                  <a16:creationId xmlns:a16="http://schemas.microsoft.com/office/drawing/2014/main" id="{7EF9D4D1-D822-2049-A640-3ED57192C5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53699" y="5843375"/>
              <a:ext cx="2418150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400"/>
                <a:t>Ribosomes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400"/>
                <a:t>(RNA or proteins)</a:t>
              </a:r>
            </a:p>
          </p:txBody>
        </p:sp>
        <p:pic>
          <p:nvPicPr>
            <p:cNvPr id="22537" name="Picture 12">
              <a:extLst>
                <a:ext uri="{FF2B5EF4-FFF2-40B4-BE49-F238E27FC236}">
                  <a16:creationId xmlns:a16="http://schemas.microsoft.com/office/drawing/2014/main" id="{63433B93-21BE-8E46-80A8-6129D8BBEF0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984056" y="4827022"/>
              <a:ext cx="1607385" cy="1748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2538" name="TextBox 13">
              <a:extLst>
                <a:ext uri="{FF2B5EF4-FFF2-40B4-BE49-F238E27FC236}">
                  <a16:creationId xmlns:a16="http://schemas.microsoft.com/office/drawing/2014/main" id="{898C9072-AE74-2E4A-9DE3-E3A25C5FDAD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787329" y="4649083"/>
              <a:ext cx="176352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400"/>
                <a:t>Polymerases</a:t>
              </a:r>
            </a:p>
          </p:txBody>
        </p:sp>
        <p:sp>
          <p:nvSpPr>
            <p:cNvPr id="22539" name="TextBox 14">
              <a:extLst>
                <a:ext uri="{FF2B5EF4-FFF2-40B4-BE49-F238E27FC236}">
                  <a16:creationId xmlns:a16="http://schemas.microsoft.com/office/drawing/2014/main" id="{E0F4B553-EE36-E141-A836-6A817FFC29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92514" y="5447813"/>
              <a:ext cx="2987266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400"/>
                <a:t>But, for recent events: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400"/>
                <a:t>fast-evolving genes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BFA1A16-FC9E-544E-9375-3A75431F7623}"/>
              </a:ext>
            </a:extLst>
          </p:cNvPr>
          <p:cNvGrpSpPr>
            <a:grpSpLocks/>
          </p:cNvGrpSpPr>
          <p:nvPr/>
        </p:nvGrpSpPr>
        <p:grpSpPr bwMode="auto">
          <a:xfrm>
            <a:off x="539750" y="1038225"/>
            <a:ext cx="7334250" cy="3027363"/>
            <a:chOff x="538976" y="1256723"/>
            <a:chExt cx="7335338" cy="3028522"/>
          </a:xfrm>
        </p:grpSpPr>
        <p:sp>
          <p:nvSpPr>
            <p:cNvPr id="22532" name="TextBox 10">
              <a:extLst>
                <a:ext uri="{FF2B5EF4-FFF2-40B4-BE49-F238E27FC236}">
                  <a16:creationId xmlns:a16="http://schemas.microsoft.com/office/drawing/2014/main" id="{8F4FEE6A-A32A-9B46-893C-C89CCE44629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27392" y="1810721"/>
              <a:ext cx="6646922" cy="2474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130000"/>
                </a:lnSpc>
                <a:spcBef>
                  <a:spcPct val="0"/>
                </a:spcBef>
                <a:buFontTx/>
                <a:buNone/>
              </a:pPr>
              <a:r>
                <a:rPr lang="en-US" altLang="de-DE" sz="2400" b="1"/>
                <a:t>… should occur in every organism</a:t>
              </a:r>
            </a:p>
            <a:p>
              <a:pPr eaLnBrk="1" hangingPunct="1">
                <a:lnSpc>
                  <a:spcPct val="130000"/>
                </a:lnSpc>
                <a:spcBef>
                  <a:spcPct val="0"/>
                </a:spcBef>
                <a:buFontTx/>
                <a:buNone/>
              </a:pPr>
              <a:r>
                <a:rPr lang="en-US" altLang="de-DE" sz="2400" b="1"/>
                <a:t>… should rarely undergo horizontal transfer</a:t>
              </a:r>
            </a:p>
            <a:p>
              <a:pPr eaLnBrk="1" hangingPunct="1">
                <a:lnSpc>
                  <a:spcPct val="130000"/>
                </a:lnSpc>
                <a:spcBef>
                  <a:spcPct val="0"/>
                </a:spcBef>
                <a:buFontTx/>
                <a:buNone/>
              </a:pPr>
              <a:r>
                <a:rPr lang="en-US" altLang="de-DE" sz="2400" b="1"/>
                <a:t>… should be evolving </a:t>
              </a:r>
              <a:r>
                <a:rPr lang="en-US" altLang="en-US" sz="2400" b="1"/>
                <a:t>‘</a:t>
              </a:r>
              <a:r>
                <a:rPr lang="en-US" altLang="de-DE" sz="2400" b="1"/>
                <a:t>slowly</a:t>
              </a:r>
              <a:r>
                <a:rPr lang="en-US" altLang="en-US" sz="2400" b="1"/>
                <a:t>’</a:t>
              </a:r>
              <a:endParaRPr lang="en-US" altLang="de-DE" sz="2400" b="1"/>
            </a:p>
            <a:p>
              <a:pPr eaLnBrk="1" hangingPunct="1">
                <a:lnSpc>
                  <a:spcPct val="130000"/>
                </a:lnSpc>
                <a:spcBef>
                  <a:spcPct val="0"/>
                </a:spcBef>
                <a:buFontTx/>
                <a:buNone/>
              </a:pPr>
              <a:r>
                <a:rPr lang="en-US" altLang="de-DE" sz="2400" b="1"/>
                <a:t>… should only occur in one copy per genome</a:t>
              </a:r>
            </a:p>
            <a:p>
              <a:pPr eaLnBrk="1" hangingPunct="1">
                <a:lnSpc>
                  <a:spcPct val="130000"/>
                </a:lnSpc>
                <a:spcBef>
                  <a:spcPct val="0"/>
                </a:spcBef>
                <a:buFontTx/>
                <a:buNone/>
              </a:pPr>
              <a:r>
                <a:rPr lang="en-US" altLang="de-DE" sz="2400" b="1"/>
                <a:t>… should function in a process that sees no change</a:t>
              </a:r>
              <a:endParaRPr lang="en-US" altLang="de-DE" sz="2400"/>
            </a:p>
          </p:txBody>
        </p:sp>
        <p:sp>
          <p:nvSpPr>
            <p:cNvPr id="22533" name="TextBox 17">
              <a:extLst>
                <a:ext uri="{FF2B5EF4-FFF2-40B4-BE49-F238E27FC236}">
                  <a16:creationId xmlns:a16="http://schemas.microsoft.com/office/drawing/2014/main" id="{0E0C4DD5-0916-B845-AEB3-2B889AD4DB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38976" y="1256723"/>
              <a:ext cx="3325400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130000"/>
                </a:lnSpc>
                <a:spcBef>
                  <a:spcPct val="0"/>
                </a:spcBef>
                <a:buFontTx/>
                <a:buNone/>
              </a:pPr>
              <a:r>
                <a:rPr lang="en-US" altLang="de-DE" sz="2400" b="1"/>
                <a:t>suitable marker genes …</a:t>
              </a:r>
              <a:endParaRPr lang="en-US" altLang="de-DE" sz="2400"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8FE748F-0490-1543-A668-6E38BDCB30D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7554"/>
    </mc:Choice>
    <mc:Fallback xmlns="">
      <p:transition spd="slow" advTm="197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|2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1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1|117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</TotalTime>
  <Words>252</Words>
  <Application>Microsoft Macintosh PowerPoint</Application>
  <PresentationFormat>On-screen Show (4:3)</PresentationFormat>
  <Paragraphs>64</Paragraphs>
  <Slides>7</Slides>
  <Notes>2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UZH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von Mering</dc:creator>
  <cp:lastModifiedBy>Christian von Mering</cp:lastModifiedBy>
  <cp:revision>49</cp:revision>
  <cp:lastPrinted>2013-05-14T17:05:30Z</cp:lastPrinted>
  <dcterms:created xsi:type="dcterms:W3CDTF">2013-05-10T15:44:02Z</dcterms:created>
  <dcterms:modified xsi:type="dcterms:W3CDTF">2020-05-06T10:08:53Z</dcterms:modified>
</cp:coreProperties>
</file>

<file path=docProps/thumbnail.jpeg>
</file>